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  <p:sldId id="265" r:id="rId9"/>
    <p:sldId id="266" r:id="rId10"/>
    <p:sldId id="267" r:id="rId11"/>
    <p:sldId id="271" r:id="rId12"/>
    <p:sldId id="273" r:id="rId13"/>
    <p:sldId id="268" r:id="rId14"/>
    <p:sldId id="269" r:id="rId15"/>
    <p:sldId id="274" r:id="rId16"/>
    <p:sldId id="276" r:id="rId17"/>
    <p:sldId id="275" r:id="rId18"/>
    <p:sldId id="264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81C"/>
    <a:srgbClr val="FFFFFF"/>
    <a:srgbClr val="A2A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2BA88-C8AC-4037-BA3D-B8876C5B087A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5A387-A6E1-4FF1-9BA7-20A8B647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8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12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92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11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3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56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22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30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7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2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15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18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52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0000"/>
            <a:ext cx="10515600" cy="464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276521"/>
            <a:ext cx="12192000" cy="574022"/>
          </a:xfrm>
          <a:prstGeom prst="rect">
            <a:avLst/>
          </a:prstGeom>
          <a:solidFill>
            <a:srgbClr val="FFB819"/>
          </a:solidFill>
          <a:ln>
            <a:solidFill>
              <a:srgbClr val="FFB8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1" t="4328" r="9830" b="1488"/>
          <a:stretch/>
        </p:blipFill>
        <p:spPr>
          <a:xfrm>
            <a:off x="10919011" y="5378485"/>
            <a:ext cx="1264027" cy="147205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86682" y="6492875"/>
            <a:ext cx="9323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BFBA-8912-44A0-99BC-BB95C2835A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609309" y="6363477"/>
            <a:ext cx="8632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132649"/>
                </a:solidFill>
                <a:latin typeface="Franklin Gothic Medium" panose="020B0603020102020204" pitchFamily="34" charset="0"/>
              </a:rPr>
              <a:t>HARPURSVILLE CENTRAL SCHOOL DISTRICT – HOME</a:t>
            </a:r>
            <a:r>
              <a:rPr lang="en-US" sz="2000" b="1" baseline="0" dirty="0" smtClean="0">
                <a:solidFill>
                  <a:srgbClr val="132649"/>
                </a:solidFill>
                <a:latin typeface="Franklin Gothic Medium" panose="020B0603020102020204" pitchFamily="34" charset="0"/>
              </a:rPr>
              <a:t> OF THE HORNETS</a:t>
            </a:r>
            <a:endParaRPr lang="en-US" sz="2000" b="1" dirty="0">
              <a:solidFill>
                <a:srgbClr val="132649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5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all" baseline="0">
          <a:solidFill>
            <a:schemeClr val="tx1"/>
          </a:solidFill>
          <a:effectLst/>
          <a:latin typeface="Franklin Gothic Heavy" panose="020B09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HARPURSVILLE CENTRAL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01737"/>
            <a:ext cx="10515600" cy="1841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Budget Development for 2018-2019 </a:t>
            </a:r>
          </a:p>
          <a:p>
            <a:pPr marL="0" indent="0" algn="ctr">
              <a:buNone/>
            </a:pPr>
            <a:r>
              <a:rPr lang="en-US" dirty="0" smtClean="0"/>
              <a:t>Based on the Executive Proposal</a:t>
            </a:r>
          </a:p>
          <a:p>
            <a:pPr marL="0" indent="0" algn="ctr">
              <a:buNone/>
            </a:pPr>
            <a:r>
              <a:rPr lang="en-US" dirty="0" smtClean="0"/>
              <a:t>March 14, 2018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18825" y="6573817"/>
            <a:ext cx="1173860" cy="887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4" descr="http://brandempowerment.com/schools/wp-content/uploads/2017/11/Harpursville_Init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754" y="1313646"/>
            <a:ext cx="2692491" cy="269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6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2" y="365760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REVENUES (2.14.18)</a:t>
            </a:r>
            <a:br>
              <a:rPr lang="en-US" dirty="0" smtClean="0"/>
            </a:br>
            <a:r>
              <a:rPr lang="en-US" sz="3600" cap="none" dirty="0"/>
              <a:t>T</a:t>
            </a:r>
            <a:r>
              <a:rPr lang="en-US" sz="3600" cap="none" dirty="0" smtClean="0"/>
              <a:t>ax </a:t>
            </a:r>
            <a:r>
              <a:rPr lang="en-US" sz="3600" cap="none" dirty="0"/>
              <a:t>L</a:t>
            </a:r>
            <a:r>
              <a:rPr lang="en-US" sz="3600" cap="none" dirty="0" smtClean="0"/>
              <a:t>evy</a:t>
            </a:r>
            <a:endParaRPr lang="en-US" sz="3600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298379"/>
              </p:ext>
            </p:extLst>
          </p:nvPr>
        </p:nvGraphicFramePr>
        <p:xfrm>
          <a:off x="740478" y="1601663"/>
          <a:ext cx="10711044" cy="201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006">
                  <a:extLst>
                    <a:ext uri="{9D8B030D-6E8A-4147-A177-3AD203B41FA5}">
                      <a16:colId xmlns:a16="http://schemas.microsoft.com/office/drawing/2014/main" val="3103641"/>
                    </a:ext>
                  </a:extLst>
                </a:gridCol>
                <a:gridCol w="1997863">
                  <a:extLst>
                    <a:ext uri="{9D8B030D-6E8A-4147-A177-3AD203B41FA5}">
                      <a16:colId xmlns:a16="http://schemas.microsoft.com/office/drawing/2014/main" val="1703731525"/>
                    </a:ext>
                  </a:extLst>
                </a:gridCol>
                <a:gridCol w="2014696">
                  <a:extLst>
                    <a:ext uri="{9D8B030D-6E8A-4147-A177-3AD203B41FA5}">
                      <a16:colId xmlns:a16="http://schemas.microsoft.com/office/drawing/2014/main" val="2670089875"/>
                    </a:ext>
                  </a:extLst>
                </a:gridCol>
                <a:gridCol w="1785174">
                  <a:extLst>
                    <a:ext uri="{9D8B030D-6E8A-4147-A177-3AD203B41FA5}">
                      <a16:colId xmlns:a16="http://schemas.microsoft.com/office/drawing/2014/main" val="3080866784"/>
                    </a:ext>
                  </a:extLst>
                </a:gridCol>
                <a:gridCol w="1710305">
                  <a:extLst>
                    <a:ext uri="{9D8B030D-6E8A-4147-A177-3AD203B41FA5}">
                      <a16:colId xmlns:a16="http://schemas.microsoft.com/office/drawing/2014/main" val="1369180150"/>
                    </a:ext>
                  </a:extLst>
                </a:gridCol>
              </a:tblGrid>
              <a:tr h="1511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2017-2018 ORIGINAL  BUDGET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2018-2019              DRAFT        BUDGET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2967346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TAX LEVY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$3,939,554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$4,059,965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3.06%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$120,411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5711729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0478" y="4101737"/>
            <a:ext cx="9030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3.06% is the maximum allowable limit under the tax cap law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district would remain compliant under the law with this levy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1% change to the tax levy is approx. $39,396</a:t>
            </a:r>
          </a:p>
        </p:txBody>
      </p:sp>
    </p:spTree>
    <p:extLst>
      <p:ext uri="{BB962C8B-B14F-4D97-AF65-F5344CB8AC3E}">
        <p14:creationId xmlns:p14="http://schemas.microsoft.com/office/powerpoint/2010/main" val="3963093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2" y="365760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REVENUES (</a:t>
            </a:r>
            <a:r>
              <a:rPr lang="en-US" i="1" dirty="0" smtClean="0"/>
              <a:t>updated 3.14.18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3600" cap="none" dirty="0"/>
              <a:t>T</a:t>
            </a:r>
            <a:r>
              <a:rPr lang="en-US" sz="3600" cap="none" dirty="0" smtClean="0"/>
              <a:t>ax </a:t>
            </a:r>
            <a:r>
              <a:rPr lang="en-US" sz="3600" cap="none" dirty="0"/>
              <a:t>L</a:t>
            </a:r>
            <a:r>
              <a:rPr lang="en-US" sz="3600" cap="none" dirty="0" smtClean="0"/>
              <a:t>evy</a:t>
            </a:r>
            <a:endParaRPr lang="en-US" sz="3600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40478" y="1601663"/>
          <a:ext cx="10711044" cy="201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006">
                  <a:extLst>
                    <a:ext uri="{9D8B030D-6E8A-4147-A177-3AD203B41FA5}">
                      <a16:colId xmlns:a16="http://schemas.microsoft.com/office/drawing/2014/main" val="3103641"/>
                    </a:ext>
                  </a:extLst>
                </a:gridCol>
                <a:gridCol w="1997863">
                  <a:extLst>
                    <a:ext uri="{9D8B030D-6E8A-4147-A177-3AD203B41FA5}">
                      <a16:colId xmlns:a16="http://schemas.microsoft.com/office/drawing/2014/main" val="1703731525"/>
                    </a:ext>
                  </a:extLst>
                </a:gridCol>
                <a:gridCol w="2014696">
                  <a:extLst>
                    <a:ext uri="{9D8B030D-6E8A-4147-A177-3AD203B41FA5}">
                      <a16:colId xmlns:a16="http://schemas.microsoft.com/office/drawing/2014/main" val="2670089875"/>
                    </a:ext>
                  </a:extLst>
                </a:gridCol>
                <a:gridCol w="1785174">
                  <a:extLst>
                    <a:ext uri="{9D8B030D-6E8A-4147-A177-3AD203B41FA5}">
                      <a16:colId xmlns:a16="http://schemas.microsoft.com/office/drawing/2014/main" val="3080866784"/>
                    </a:ext>
                  </a:extLst>
                </a:gridCol>
                <a:gridCol w="1710305">
                  <a:extLst>
                    <a:ext uri="{9D8B030D-6E8A-4147-A177-3AD203B41FA5}">
                      <a16:colId xmlns:a16="http://schemas.microsoft.com/office/drawing/2014/main" val="1369180150"/>
                    </a:ext>
                  </a:extLst>
                </a:gridCol>
              </a:tblGrid>
              <a:tr h="1511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2017-2018 ORIGINAL  BUDGET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2018-2019              DRAFT        BUDGET </a:t>
                      </a:r>
                      <a:endParaRPr lang="en-US" sz="1900" b="1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Updated 3/6/18</a:t>
                      </a:r>
                      <a:endParaRPr lang="en-US" sz="1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2967346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TAX LEVY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$3,939,554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4,060,911 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3.08%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121,357 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5711729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0478" y="4101737"/>
            <a:ext cx="90305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3.08% is the maximum allowable limit under the tax cap law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district would remain compliant under the law with this levy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1% change to the tax levy is approx. $39,396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Sale of the BAN for the purchase of the new buses on 3/1/18 impacted the Tax Levy limit slightly. </a:t>
            </a:r>
          </a:p>
        </p:txBody>
      </p:sp>
    </p:spTree>
    <p:extLst>
      <p:ext uri="{BB962C8B-B14F-4D97-AF65-F5344CB8AC3E}">
        <p14:creationId xmlns:p14="http://schemas.microsoft.com/office/powerpoint/2010/main" val="2869203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871706"/>
              </p:ext>
            </p:extLst>
          </p:nvPr>
        </p:nvGraphicFramePr>
        <p:xfrm>
          <a:off x="812074" y="1144463"/>
          <a:ext cx="10515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86335307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7786870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5959367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7381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Tax Increase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True Value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Tax Rate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Tax on $50,000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Home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Change from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2017-2018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569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17-18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$15.1240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$756.20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889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$15.5899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$779.50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$23.30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852304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90153" y="195943"/>
            <a:ext cx="10515600" cy="94852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 baseline="0">
                <a:solidFill>
                  <a:schemeClr val="tx1"/>
                </a:solidFill>
                <a:effectLst/>
                <a:latin typeface="Franklin Gothic Heavy" panose="020B0903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Tax levy cost ($)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934779"/>
              </p:ext>
            </p:extLst>
          </p:nvPr>
        </p:nvGraphicFramePr>
        <p:xfrm>
          <a:off x="4357415" y="2908775"/>
          <a:ext cx="3424919" cy="2908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9077">
                  <a:extLst>
                    <a:ext uri="{9D8B030D-6E8A-4147-A177-3AD203B41FA5}">
                      <a16:colId xmlns:a16="http://schemas.microsoft.com/office/drawing/2014/main" val="3742345632"/>
                    </a:ext>
                  </a:extLst>
                </a:gridCol>
                <a:gridCol w="1578293">
                  <a:extLst>
                    <a:ext uri="{9D8B030D-6E8A-4147-A177-3AD203B41FA5}">
                      <a16:colId xmlns:a16="http://schemas.microsoft.com/office/drawing/2014/main" val="2628054689"/>
                    </a:ext>
                  </a:extLst>
                </a:gridCol>
                <a:gridCol w="857549">
                  <a:extLst>
                    <a:ext uri="{9D8B030D-6E8A-4147-A177-3AD203B41FA5}">
                      <a16:colId xmlns:a16="http://schemas.microsoft.com/office/drawing/2014/main" val="2539757660"/>
                    </a:ext>
                  </a:extLst>
                </a:gridCol>
              </a:tblGrid>
              <a:tr h="35322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True Value Tax Rate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Yearly Difference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830521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2018-19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$15.5899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$0.47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2121549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2017-18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$15.1240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$0.29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88798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2016-17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$14.8364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$0.48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9312112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2015-16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$14.3602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$0.37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6892695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2014-15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$13.9901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$0.33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4423144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2013-14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$13.6590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$0.29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3798276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2012-13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$13.3681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$0.59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3276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505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496388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REVENUES - </a:t>
            </a:r>
            <a:r>
              <a:rPr lang="en-US" sz="3100" cap="none" dirty="0" smtClean="0"/>
              <a:t>“Other” Revenue (</a:t>
            </a:r>
            <a:r>
              <a:rPr lang="en-US" sz="3100" i="1" cap="none" dirty="0" smtClean="0"/>
              <a:t>updated 3.14.18</a:t>
            </a:r>
            <a:r>
              <a:rPr lang="en-US" sz="3100" cap="none" dirty="0" smtClean="0"/>
              <a:t>)</a:t>
            </a:r>
            <a:endParaRPr lang="en-US" sz="3100" cap="non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940480"/>
              </p:ext>
            </p:extLst>
          </p:nvPr>
        </p:nvGraphicFramePr>
        <p:xfrm>
          <a:off x="235131" y="496388"/>
          <a:ext cx="10588388" cy="5719882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6059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Revenue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2017-2018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2018-2019</a:t>
                      </a:r>
                      <a:endParaRPr lang="en-US" b="1" u="sng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Payments in lieu of </a:t>
                      </a:r>
                      <a:r>
                        <a:rPr lang="en-US" sz="2000" u="none" strike="noStrike" dirty="0" smtClean="0">
                          <a:effectLst/>
                        </a:rPr>
                        <a:t>taxes (PILOT)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$9,012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$9,453</a:t>
                      </a:r>
                      <a:endParaRPr lang="en-US" dirty="0"/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Interest &amp; Penalties on Real Prop Taxes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$13,000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$13,000</a:t>
                      </a:r>
                      <a:endParaRPr lang="en-US" dirty="0"/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Day school tuition from other </a:t>
                      </a:r>
                      <a:r>
                        <a:rPr lang="en-US" sz="2000" u="none" strike="noStrike" dirty="0" smtClean="0">
                          <a:effectLst/>
                        </a:rPr>
                        <a:t>districts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$15,000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$15,000</a:t>
                      </a:r>
                      <a:endParaRPr lang="en-US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Interest and earnings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$2,000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Rental of real </a:t>
                      </a:r>
                      <a:r>
                        <a:rPr lang="en-US" sz="2000" u="none" strike="noStrike" dirty="0" smtClean="0">
                          <a:effectLst/>
                        </a:rPr>
                        <a:t>property (SUNY Broome)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$29,000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$29,000</a:t>
                      </a:r>
                      <a:endParaRPr lang="en-US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Sale of scrap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$1,000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$1,000</a:t>
                      </a:r>
                      <a:endParaRPr lang="en-US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1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Medicare D Reimbursement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6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Refund of prior year exp--BOCES</a:t>
                      </a:r>
                      <a:endParaRPr lang="en-US" sz="2000" b="0" i="0" u="none" strike="noStrike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$</a:t>
                      </a:r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350,000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$190,000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2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Refunds of prior years </a:t>
                      </a: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expenditures</a:t>
                      </a:r>
                      <a:r>
                        <a:rPr lang="en-US" sz="2000" u="none" strike="noStrike" dirty="0" smtClean="0">
                          <a:effectLst/>
                        </a:rPr>
                        <a:t> (Health Ins.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&amp; CPSE)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$12,000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$12,000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Other unclassified </a:t>
                      </a:r>
                      <a:r>
                        <a:rPr lang="en-US" sz="2000" u="none" strike="noStrike" dirty="0" smtClean="0">
                          <a:effectLst/>
                        </a:rPr>
                        <a:t>revenues 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$5,000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$5,000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Other unclassified </a:t>
                      </a:r>
                      <a:r>
                        <a:rPr lang="en-US" sz="2000" u="none" strike="noStrike" dirty="0" smtClean="0">
                          <a:effectLst/>
                        </a:rPr>
                        <a:t>revenues-BOCES (after-school/enrich./sub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reimburse)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$263,050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$240,000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Medicaid Assistance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$20,000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$25,000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Inter-fund </a:t>
                      </a:r>
                      <a:r>
                        <a:rPr lang="en-US" sz="2000" u="none" strike="noStrike" dirty="0">
                          <a:effectLst/>
                        </a:rPr>
                        <a:t>Transfer from Debt </a:t>
                      </a:r>
                      <a:r>
                        <a:rPr lang="en-US" sz="2000" u="none" strike="noStrike" dirty="0" smtClean="0">
                          <a:effectLst/>
                        </a:rPr>
                        <a:t>Service </a:t>
                      </a:r>
                    </a:p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(premium to offset debt)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$117,789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$133,018</a:t>
                      </a:r>
                      <a:endParaRPr lang="en-US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OTHER REVENUE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$836,851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$677,471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4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2" y="209005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REVENUES (</a:t>
            </a:r>
            <a:r>
              <a:rPr lang="en-US" i="1" dirty="0" smtClean="0"/>
              <a:t>no change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3600" cap="none" dirty="0" smtClean="0"/>
              <a:t>“State Aid”</a:t>
            </a:r>
            <a:endParaRPr lang="en-US" sz="3600" cap="non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071165"/>
              </p:ext>
            </p:extLst>
          </p:nvPr>
        </p:nvGraphicFramePr>
        <p:xfrm>
          <a:off x="1295450" y="1314280"/>
          <a:ext cx="9796543" cy="4151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6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3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4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Type of</a:t>
                      </a:r>
                      <a:r>
                        <a:rPr lang="en-US" sz="2000" b="1" u="sng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Aid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2017-2018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2018-2019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sng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Foundation Aid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$9,948,196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$10,089,198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Arial MT"/>
                        </a:rPr>
                        <a:t>includes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MT"/>
                        </a:rPr>
                        <a:t> $89,804 of community schools aid</a:t>
                      </a:r>
                      <a:endParaRPr lang="en-US" sz="16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Excess Cost Aid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$372,000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$366,000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 smtClean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Building Aid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$1,506,751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$1,309,404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024699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Transportation </a:t>
                      </a:r>
                      <a:r>
                        <a:rPr lang="en-US" sz="2000" u="none" strike="noStrike" dirty="0">
                          <a:effectLst/>
                        </a:rPr>
                        <a:t>Aid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$1,029,607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$1,088,713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896290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BOCES Aid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$1,412,007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$1,284,968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579796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Tuition </a:t>
                      </a:r>
                      <a:r>
                        <a:rPr lang="en-US" sz="2000" u="none" strike="noStrike" dirty="0" smtClean="0">
                          <a:effectLst/>
                        </a:rPr>
                        <a:t>Aid Handicapped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 smtClean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2713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Instructional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Materials</a:t>
                      </a:r>
                      <a:r>
                        <a:rPr lang="en-US" sz="2000" u="none" strike="noStrike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>
                          <a:effectLst/>
                        </a:rPr>
                        <a:t>Aid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$80,623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$77,634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 smtClean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MT"/>
                        </a:rPr>
                        <a:t>TOTAL STATE AID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Arial MT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$14,349,184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$14,215,917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 smtClean="0">
                        <a:effectLst/>
                        <a:latin typeface="Arial MT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05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08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 ratios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73315"/>
              </p:ext>
            </p:extLst>
          </p:nvPr>
        </p:nvGraphicFramePr>
        <p:xfrm>
          <a:off x="953588" y="1674042"/>
          <a:ext cx="10528663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3046">
                  <a:extLst>
                    <a:ext uri="{9D8B030D-6E8A-4147-A177-3AD203B41FA5}">
                      <a16:colId xmlns:a16="http://schemas.microsoft.com/office/drawing/2014/main" val="3070237379"/>
                    </a:ext>
                  </a:extLst>
                </a:gridCol>
                <a:gridCol w="1807460">
                  <a:extLst>
                    <a:ext uri="{9D8B030D-6E8A-4147-A177-3AD203B41FA5}">
                      <a16:colId xmlns:a16="http://schemas.microsoft.com/office/drawing/2014/main" val="65034757"/>
                    </a:ext>
                  </a:extLst>
                </a:gridCol>
                <a:gridCol w="1832916">
                  <a:extLst>
                    <a:ext uri="{9D8B030D-6E8A-4147-A177-3AD203B41FA5}">
                      <a16:colId xmlns:a16="http://schemas.microsoft.com/office/drawing/2014/main" val="3087819209"/>
                    </a:ext>
                  </a:extLst>
                </a:gridCol>
                <a:gridCol w="3795241">
                  <a:extLst>
                    <a:ext uri="{9D8B030D-6E8A-4147-A177-3AD203B41FA5}">
                      <a16:colId xmlns:a16="http://schemas.microsoft.com/office/drawing/2014/main" val="68126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2017-2018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Gain/(Loss) of Aid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01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 Aid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No change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649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BOCES Aid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78.1%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79.3%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$20,000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759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Tier 3 &amp; 4</a:t>
                      </a:r>
                      <a:r>
                        <a:rPr lang="en-US" baseline="0" dirty="0" smtClean="0"/>
                        <a:t> Building Aid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88.1%</a:t>
                      </a:r>
                      <a:r>
                        <a:rPr lang="en-US" baseline="0" dirty="0" smtClean="0"/>
                        <a:t> Tier 3</a:t>
                      </a:r>
                    </a:p>
                    <a:p>
                      <a:pPr algn="r"/>
                      <a:r>
                        <a:rPr lang="en-US" baseline="0" dirty="0" smtClean="0"/>
                        <a:t>92.0% Tier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89.3%</a:t>
                      </a:r>
                      <a:r>
                        <a:rPr lang="en-US" baseline="0" dirty="0" smtClean="0"/>
                        <a:t> Tier 3</a:t>
                      </a:r>
                    </a:p>
                    <a:p>
                      <a:pPr algn="r"/>
                      <a:r>
                        <a:rPr lang="en-US" baseline="0" dirty="0" smtClean="0"/>
                        <a:t>93.2% Tier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$17,000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99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Cost Aid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78.3%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78.6%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$1,000 based on current estimate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65184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80062" y="4545874"/>
            <a:ext cx="68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Why the change in the ratios?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64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1" y="190229"/>
            <a:ext cx="10935789" cy="1169955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Potential</a:t>
            </a:r>
            <a:r>
              <a:rPr lang="en-US" dirty="0" smtClean="0"/>
              <a:t> expense reductions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3100" cap="none" dirty="0" smtClean="0"/>
              <a:t>these are NOT decisions - just quantifying possible changes!)</a:t>
            </a:r>
            <a:endParaRPr lang="en-US" sz="31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749"/>
            <a:ext cx="10515600" cy="464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4 teacher resignations due to retirement</a:t>
            </a:r>
          </a:p>
          <a:p>
            <a:pPr lvl="1"/>
            <a:r>
              <a:rPr lang="en-US" dirty="0" smtClean="0"/>
              <a:t>$319,764 (salary &amp; benefits, excluding health ins.)</a:t>
            </a:r>
          </a:p>
          <a:p>
            <a:r>
              <a:rPr lang="en-US" dirty="0" smtClean="0"/>
              <a:t>1 administrator</a:t>
            </a:r>
          </a:p>
          <a:p>
            <a:pPr lvl="1"/>
            <a:r>
              <a:rPr lang="en-US" dirty="0" smtClean="0"/>
              <a:t>$114,818 (salary &amp; benefits, including health ins.)</a:t>
            </a:r>
          </a:p>
          <a:p>
            <a:r>
              <a:rPr lang="en-US" dirty="0" smtClean="0"/>
              <a:t>2017-2018 personnel changes included with initial projections</a:t>
            </a:r>
          </a:p>
          <a:p>
            <a:pPr lvl="1"/>
            <a:r>
              <a:rPr lang="en-US" dirty="0" smtClean="0"/>
              <a:t>1 teacher - $76,942 (salary &amp; benefits, including health ins.)</a:t>
            </a:r>
          </a:p>
          <a:p>
            <a:pPr lvl="1"/>
            <a:r>
              <a:rPr lang="en-US" dirty="0" smtClean="0"/>
              <a:t>1 support staff - $49,445 (salary &amp; benefits, including health ins.)</a:t>
            </a:r>
          </a:p>
          <a:p>
            <a:r>
              <a:rPr lang="en-US" dirty="0" smtClean="0"/>
              <a:t>BOCES reductions </a:t>
            </a:r>
            <a:r>
              <a:rPr lang="en-US" sz="2000" dirty="0" smtClean="0"/>
              <a:t>(anticipated changes to student placements, related services, minimal changes to shared services)</a:t>
            </a:r>
            <a:endParaRPr lang="en-US" dirty="0" smtClean="0"/>
          </a:p>
          <a:p>
            <a:pPr lvl="1"/>
            <a:r>
              <a:rPr lang="en-US" dirty="0" smtClean="0"/>
              <a:t>$139,599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300" dirty="0" smtClean="0">
                <a:solidFill>
                  <a:schemeClr val="accent4"/>
                </a:solidFill>
              </a:rPr>
              <a:t>TOTAL: $700,568</a:t>
            </a:r>
          </a:p>
        </p:txBody>
      </p:sp>
    </p:spTree>
    <p:extLst>
      <p:ext uri="{BB962C8B-B14F-4D97-AF65-F5344CB8AC3E}">
        <p14:creationId xmlns:p14="http://schemas.microsoft.com/office/powerpoint/2010/main" val="3539480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19" y="507798"/>
            <a:ext cx="11756571" cy="94852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SUMMARY…</a:t>
            </a:r>
            <a:br>
              <a:rPr lang="en-US" i="1" dirty="0" smtClean="0"/>
            </a:br>
            <a:r>
              <a:rPr lang="en-US" sz="3600" i="1" cap="none" dirty="0" smtClean="0"/>
              <a:t>(assuming 3.14.18 changes reflected above and possible savings/staff changes)</a:t>
            </a:r>
            <a:endParaRPr lang="en-US" sz="3600" i="1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896070"/>
              </p:ext>
            </p:extLst>
          </p:nvPr>
        </p:nvGraphicFramePr>
        <p:xfrm>
          <a:off x="838200" y="2344183"/>
          <a:ext cx="10515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rgbClr val="FFB81C"/>
                          </a:solidFill>
                        </a:rPr>
                        <a:t>Revenues</a:t>
                      </a:r>
                      <a:endParaRPr lang="en-US" sz="4000" baseline="0" dirty="0">
                        <a:solidFill>
                          <a:srgbClr val="FFB81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rgbClr val="FFB81C"/>
                          </a:solidFill>
                        </a:rPr>
                        <a:t>Expenditures</a:t>
                      </a:r>
                      <a:endParaRPr lang="en-US" sz="4000" baseline="0" dirty="0">
                        <a:solidFill>
                          <a:srgbClr val="FFB81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rgbClr val="FFB81C"/>
                          </a:solidFill>
                        </a:rPr>
                        <a:t>Budget Gap</a:t>
                      </a:r>
                      <a:endParaRPr lang="en-US" sz="4000" baseline="0" dirty="0">
                        <a:solidFill>
                          <a:srgbClr val="FFB81C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$19,524,299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$19,598,217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($73,918)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541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8520"/>
          </a:xfrm>
        </p:spPr>
        <p:txBody>
          <a:bodyPr/>
          <a:lstStyle/>
          <a:p>
            <a:r>
              <a:rPr lang="en-US" i="1" dirty="0" smtClean="0"/>
              <a:t>Next steps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4240"/>
            <a:ext cx="10515600" cy="4646963"/>
          </a:xfrm>
        </p:spPr>
        <p:txBody>
          <a:bodyPr>
            <a:normAutofit/>
          </a:bodyPr>
          <a:lstStyle/>
          <a:p>
            <a:r>
              <a:rPr lang="en-US" dirty="0" smtClean="0"/>
              <a:t>Anticipate the Legislative proposal for school funding</a:t>
            </a:r>
          </a:p>
          <a:p>
            <a:pPr lvl="1"/>
            <a:r>
              <a:rPr lang="en-US" dirty="0" smtClean="0"/>
              <a:t>Usually a little more aid; really hard to know this year</a:t>
            </a:r>
          </a:p>
          <a:p>
            <a:r>
              <a:rPr lang="en-US" dirty="0" smtClean="0"/>
              <a:t>Evaluate enrollment trends and staffing patterns</a:t>
            </a:r>
          </a:p>
          <a:p>
            <a:r>
              <a:rPr lang="en-US" dirty="0" smtClean="0"/>
              <a:t>Identify other areas of potential expense reduction</a:t>
            </a:r>
          </a:p>
          <a:p>
            <a:pPr lvl="1"/>
            <a:r>
              <a:rPr lang="en-US" dirty="0" smtClean="0"/>
              <a:t>Program changes and/or changes to student placements</a:t>
            </a:r>
          </a:p>
          <a:p>
            <a:pPr lvl="1"/>
            <a:r>
              <a:rPr lang="en-US" dirty="0" smtClean="0"/>
              <a:t>Savings realized through contract settlements</a:t>
            </a:r>
          </a:p>
          <a:p>
            <a:pPr lvl="1"/>
            <a:r>
              <a:rPr lang="en-US" dirty="0" smtClean="0"/>
              <a:t>Continue to “scrub” the budget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April 11</a:t>
            </a:r>
            <a:r>
              <a:rPr lang="en-US" baseline="30000" dirty="0" smtClean="0"/>
              <a:t>th</a:t>
            </a:r>
            <a:r>
              <a:rPr lang="en-US" dirty="0" smtClean="0"/>
              <a:t> – Budget Workshop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86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955" y="4728755"/>
            <a:ext cx="10515600" cy="705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THANK YOU!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618825" y="6573817"/>
            <a:ext cx="1173860" cy="887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4" descr="http://brandempowerment.com/schools/wp-content/uploads/2017/11/Harpursville_Init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651" y="252551"/>
            <a:ext cx="4476208" cy="447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33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 goals</a:t>
            </a:r>
          </a:p>
          <a:p>
            <a:r>
              <a:rPr lang="en-US" dirty="0" smtClean="0"/>
              <a:t>Review of current year’s budget performance</a:t>
            </a:r>
          </a:p>
          <a:p>
            <a:r>
              <a:rPr lang="en-US" dirty="0" smtClean="0"/>
              <a:t>Projected expenditures</a:t>
            </a:r>
          </a:p>
          <a:p>
            <a:pPr lvl="1"/>
            <a:r>
              <a:rPr lang="en-US" dirty="0" smtClean="0"/>
              <a:t>Changes</a:t>
            </a:r>
          </a:p>
          <a:p>
            <a:r>
              <a:rPr lang="en-US" dirty="0" smtClean="0"/>
              <a:t>Projected revenues</a:t>
            </a:r>
          </a:p>
          <a:p>
            <a:pPr lvl="1"/>
            <a:r>
              <a:rPr lang="en-US" dirty="0" smtClean="0"/>
              <a:t>Update on tax levy</a:t>
            </a:r>
          </a:p>
          <a:p>
            <a:pPr lvl="1"/>
            <a:r>
              <a:rPr lang="en-US" dirty="0" smtClean="0"/>
              <a:t>State aid – based on Executive proposal</a:t>
            </a:r>
          </a:p>
          <a:p>
            <a:pPr lvl="2"/>
            <a:r>
              <a:rPr lang="en-US" dirty="0" smtClean="0"/>
              <a:t>Information on aid ratios</a:t>
            </a:r>
          </a:p>
          <a:p>
            <a:r>
              <a:rPr lang="en-US" dirty="0" smtClean="0"/>
              <a:t>Summary – comparison of projected revenues and expenditures</a:t>
            </a:r>
          </a:p>
          <a:p>
            <a:r>
              <a:rPr lang="en-US" dirty="0" smtClean="0"/>
              <a:t>Next steps and closing the gap</a:t>
            </a:r>
          </a:p>
        </p:txBody>
      </p:sp>
    </p:spTree>
    <p:extLst>
      <p:ext uri="{BB962C8B-B14F-4D97-AF65-F5344CB8AC3E}">
        <p14:creationId xmlns:p14="http://schemas.microsoft.com/office/powerpoint/2010/main" val="86870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Provide an instructional program that meets the educational needs of all students</a:t>
            </a:r>
          </a:p>
          <a:p>
            <a:pPr lvl="1"/>
            <a:r>
              <a:rPr lang="en-US" sz="1800" dirty="0" smtClean="0"/>
              <a:t>Many significant student successes this year </a:t>
            </a:r>
          </a:p>
          <a:p>
            <a:r>
              <a:rPr lang="en-US" sz="3600" dirty="0" smtClean="0"/>
              <a:t>Work to eliminate structural deficits in our budgets</a:t>
            </a:r>
          </a:p>
          <a:p>
            <a:pPr lvl="1"/>
            <a:r>
              <a:rPr lang="en-US" sz="1800" dirty="0" smtClean="0"/>
              <a:t>Significantly reduced in 2017-2018!</a:t>
            </a:r>
          </a:p>
          <a:p>
            <a:r>
              <a:rPr lang="en-US" sz="3600" dirty="0" smtClean="0"/>
              <a:t>Reduce or eliminate use of reserves</a:t>
            </a:r>
          </a:p>
          <a:p>
            <a:pPr lvl="1"/>
            <a:r>
              <a:rPr lang="en-US" sz="1800" dirty="0" smtClean="0"/>
              <a:t>Significantly reduced in 2017-2018!</a:t>
            </a:r>
          </a:p>
          <a:p>
            <a:r>
              <a:rPr lang="en-US" sz="3600" dirty="0" smtClean="0"/>
              <a:t>Promote the fiscal health and stability of the school district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615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7130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SUMMARY…</a:t>
            </a:r>
            <a:br>
              <a:rPr lang="en-US" i="1" dirty="0" smtClean="0"/>
            </a:br>
            <a:r>
              <a:rPr lang="en-US" i="1" dirty="0" smtClean="0"/>
              <a:t>(</a:t>
            </a:r>
            <a:r>
              <a:rPr lang="en-US" sz="3600" i="1" cap="none" dirty="0" smtClean="0"/>
              <a:t>where we were on 2.14.18</a:t>
            </a:r>
            <a:r>
              <a:rPr lang="en-US" i="1" dirty="0" smtClean="0"/>
              <a:t>)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506865"/>
              </p:ext>
            </p:extLst>
          </p:nvPr>
        </p:nvGraphicFramePr>
        <p:xfrm>
          <a:off x="838200" y="1422780"/>
          <a:ext cx="10515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rgbClr val="FFB81C"/>
                          </a:solidFill>
                        </a:rPr>
                        <a:t>Revenues</a:t>
                      </a:r>
                      <a:endParaRPr lang="en-US" sz="4000" baseline="0" dirty="0">
                        <a:solidFill>
                          <a:srgbClr val="FFB81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rgbClr val="FFB81C"/>
                          </a:solidFill>
                        </a:rPr>
                        <a:t>Expenditures</a:t>
                      </a:r>
                      <a:endParaRPr lang="en-US" sz="4000" baseline="0" dirty="0">
                        <a:solidFill>
                          <a:srgbClr val="FFB81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rgbClr val="FFB81C"/>
                          </a:solidFill>
                        </a:rPr>
                        <a:t>Budget Gap</a:t>
                      </a:r>
                      <a:endParaRPr lang="en-US" sz="4000" baseline="0" dirty="0">
                        <a:solidFill>
                          <a:srgbClr val="FFB81C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$19,520,645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$20,295,132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($774,487)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3299120"/>
            <a:ext cx="109923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have a budget that accurately reflects the anticipated revenues and expenditures of our district as evidenced by the 2017-2018 budget performance.  The only direct control we have over revenues is with the tax levy.  Even though we have controlled our expenses to about 2% growth from year to year, we are still left to wrestle with the expenditure side of the budget as a means of balancing the budget.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207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expenditures (2.14.18)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Developed using:</a:t>
            </a:r>
          </a:p>
          <a:p>
            <a:r>
              <a:rPr lang="en-US" dirty="0" smtClean="0"/>
              <a:t>Current staff of record</a:t>
            </a:r>
          </a:p>
          <a:p>
            <a:r>
              <a:rPr lang="en-US" dirty="0" smtClean="0"/>
              <a:t>Known benefit rate changes</a:t>
            </a:r>
          </a:p>
          <a:p>
            <a:r>
              <a:rPr lang="en-US" dirty="0" smtClean="0"/>
              <a:t>Known contractual costs/estimated contractual increases</a:t>
            </a:r>
          </a:p>
          <a:p>
            <a:r>
              <a:rPr lang="en-US" dirty="0" smtClean="0"/>
              <a:t>Known debt service payments</a:t>
            </a:r>
          </a:p>
          <a:p>
            <a:r>
              <a:rPr lang="en-US" i="1" dirty="0" smtClean="0"/>
              <a:t>Estimated</a:t>
            </a:r>
            <a:r>
              <a:rPr lang="en-US" dirty="0" smtClean="0"/>
              <a:t> BOCES services based on current year projections</a:t>
            </a:r>
          </a:p>
          <a:p>
            <a:r>
              <a:rPr lang="en-US" dirty="0" smtClean="0"/>
              <a:t>Historical and market trends; current year projections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99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948520"/>
          </a:xfrm>
        </p:spPr>
        <p:txBody>
          <a:bodyPr>
            <a:normAutofit/>
          </a:bodyPr>
          <a:lstStyle/>
          <a:p>
            <a:r>
              <a:rPr lang="en-US" sz="3600" i="1" u="sng" dirty="0" smtClean="0"/>
              <a:t>Projected</a:t>
            </a:r>
            <a:r>
              <a:rPr lang="en-US" sz="3600" dirty="0" smtClean="0"/>
              <a:t> expenditures (</a:t>
            </a:r>
            <a:r>
              <a:rPr lang="en-US" sz="3600" i="1" dirty="0" smtClean="0"/>
              <a:t>updated 3.14.18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118972"/>
              </p:ext>
            </p:extLst>
          </p:nvPr>
        </p:nvGraphicFramePr>
        <p:xfrm>
          <a:off x="211501" y="948520"/>
          <a:ext cx="11561957" cy="45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5733">
                  <a:extLst>
                    <a:ext uri="{9D8B030D-6E8A-4147-A177-3AD203B41FA5}">
                      <a16:colId xmlns:a16="http://schemas.microsoft.com/office/drawing/2014/main" val="196611286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60188034"/>
                    </a:ext>
                  </a:extLst>
                </a:gridCol>
                <a:gridCol w="2338252">
                  <a:extLst>
                    <a:ext uri="{9D8B030D-6E8A-4147-A177-3AD203B41FA5}">
                      <a16:colId xmlns:a16="http://schemas.microsoft.com/office/drawing/2014/main" val="1939043471"/>
                    </a:ext>
                  </a:extLst>
                </a:gridCol>
                <a:gridCol w="1780372">
                  <a:extLst>
                    <a:ext uri="{9D8B030D-6E8A-4147-A177-3AD203B41FA5}">
                      <a16:colId xmlns:a16="http://schemas.microsoft.com/office/drawing/2014/main" val="64362612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41424748"/>
                    </a:ext>
                  </a:extLst>
                </a:gridCol>
              </a:tblGrid>
              <a:tr h="24884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EXPENDITURES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2017-2018 ORIGINAL  BUDGET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2018-2019 DRAFT BUDGET 2/14/18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44774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INSTRUCTIONAL SALARIES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5,071,475.00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5,050,289.00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-0.42%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(21,186.00)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9829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NON-INSTRUCTIONAL SALARIES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1,596,193.00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1,651,699.00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55,506.00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65044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EQUIPMENT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32,150.00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27,150.00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-15.55%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(5,000.00)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096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CONTRACTUAL EXPENSES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1,491,615.00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1,645,050.00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$ 153,435.00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29284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AND SUPPLIES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469,581.00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483,060.00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13,479.00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5719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BOCES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4,350,656.00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4,481,176.00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$ 130,520.00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25123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DEBT SERVICE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1,936,099.00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$1,825,957.00 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5.69%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$(</a:t>
                      </a:r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110,142.00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82396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BENEFITS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4,891,199.00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5,091,405.00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$ 200,206.00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9790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45,000.00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43,000.00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-4.44%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(2,000.00)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380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$19,883,968.00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20,298,786.00 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2.09%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414,818.00 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385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040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320195"/>
              </p:ext>
            </p:extLst>
          </p:nvPr>
        </p:nvGraphicFramePr>
        <p:xfrm>
          <a:off x="269966" y="948520"/>
          <a:ext cx="11704320" cy="4465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4377">
                  <a:extLst>
                    <a:ext uri="{9D8B030D-6E8A-4147-A177-3AD203B41FA5}">
                      <a16:colId xmlns:a16="http://schemas.microsoft.com/office/drawing/2014/main" val="2797312884"/>
                    </a:ext>
                  </a:extLst>
                </a:gridCol>
                <a:gridCol w="1855714">
                  <a:extLst>
                    <a:ext uri="{9D8B030D-6E8A-4147-A177-3AD203B41FA5}">
                      <a16:colId xmlns:a16="http://schemas.microsoft.com/office/drawing/2014/main" val="1763415949"/>
                    </a:ext>
                  </a:extLst>
                </a:gridCol>
                <a:gridCol w="2090058">
                  <a:extLst>
                    <a:ext uri="{9D8B030D-6E8A-4147-A177-3AD203B41FA5}">
                      <a16:colId xmlns:a16="http://schemas.microsoft.com/office/drawing/2014/main" val="3188589108"/>
                    </a:ext>
                  </a:extLst>
                </a:gridCol>
                <a:gridCol w="2142308">
                  <a:extLst>
                    <a:ext uri="{9D8B030D-6E8A-4147-A177-3AD203B41FA5}">
                      <a16:colId xmlns:a16="http://schemas.microsoft.com/office/drawing/2014/main" val="3255732855"/>
                    </a:ext>
                  </a:extLst>
                </a:gridCol>
                <a:gridCol w="1841863">
                  <a:extLst>
                    <a:ext uri="{9D8B030D-6E8A-4147-A177-3AD203B41FA5}">
                      <a16:colId xmlns:a16="http://schemas.microsoft.com/office/drawing/2014/main" val="1911016950"/>
                    </a:ext>
                  </a:extLst>
                </a:gridCol>
              </a:tblGrid>
              <a:tr h="12749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EXPENDITURES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2017-2018</a:t>
                      </a:r>
                    </a:p>
                    <a:p>
                      <a:pPr algn="ctr"/>
                      <a:r>
                        <a:rPr lang="en-US" dirty="0" smtClean="0"/>
                        <a:t>ORIGINAL BUDGET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2018-2019</a:t>
                      </a:r>
                    </a:p>
                    <a:p>
                      <a:pPr algn="ctr"/>
                      <a:r>
                        <a:rPr lang="en-US" dirty="0" smtClean="0"/>
                        <a:t>DRAFT BUDGET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INCREASE BUDGET TO BUDGET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INCREASE </a:t>
                      </a:r>
                    </a:p>
                    <a:p>
                      <a:pPr algn="ctr"/>
                      <a:r>
                        <a:rPr lang="en-US" baseline="0" dirty="0" smtClean="0"/>
                        <a:t>BUDGET TO BUDGET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2062375"/>
                  </a:ext>
                </a:extLst>
              </a:tr>
              <a:tr h="284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STATE RETIREMENT--ERS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$232,000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$212,700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-8.32%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($19,300)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35526917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TEACHER'S RETIREMENT--TRS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$482,274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$548,144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13.66%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$65,870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14579691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SOCIAL SECURITY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$510,492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$516,731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1.22%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$6,239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9527877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WORKERS COMPENSATION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$110,000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$110,000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37156262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UNEMPLOYMENT INSURANCE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$70,000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$70,000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4553394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HEALTH &amp; DENTAL 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$3,478,683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$3,617,830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$139,147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50412074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OTHER BENEFITS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$7,750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smtClean="0">
                          <a:effectLst/>
                          <a:latin typeface="Arial" panose="020B0604020202020204" pitchFamily="34" charset="0"/>
                        </a:rPr>
                        <a:t>$16,000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106.45%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$8,250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95291127"/>
                  </a:ext>
                </a:extLst>
              </a:tr>
              <a:tr h="448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$4,891,199</a:t>
                      </a:r>
                      <a:endParaRPr lang="en-US" b="1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$5,091,405</a:t>
                      </a:r>
                      <a:endParaRPr lang="en-US" b="1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4.09%</a:t>
                      </a:r>
                      <a:endParaRPr lang="en-US" b="1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$200,206</a:t>
                      </a:r>
                      <a:endParaRPr lang="en-US" b="1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918590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8520"/>
          </a:xfrm>
        </p:spPr>
        <p:txBody>
          <a:bodyPr>
            <a:normAutofit/>
          </a:bodyPr>
          <a:lstStyle/>
          <a:p>
            <a:r>
              <a:rPr lang="en-US" sz="3600" i="1" u="sng" dirty="0" smtClean="0"/>
              <a:t>Projected</a:t>
            </a:r>
            <a:r>
              <a:rPr lang="en-US" sz="3600" dirty="0" smtClean="0"/>
              <a:t> expenditures</a:t>
            </a:r>
            <a:r>
              <a:rPr lang="en-US" sz="3600" dirty="0"/>
              <a:t> </a:t>
            </a:r>
            <a:r>
              <a:rPr lang="en-US" sz="3600" dirty="0" smtClean="0"/>
              <a:t>(</a:t>
            </a:r>
            <a:r>
              <a:rPr lang="en-US" sz="3600" cap="none" dirty="0" smtClean="0"/>
              <a:t>benefits…2.14.18)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5275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6210" y="1608377"/>
            <a:ext cx="9167949" cy="464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Developed using:</a:t>
            </a:r>
          </a:p>
          <a:p>
            <a:r>
              <a:rPr lang="en-US" sz="3600" dirty="0" smtClean="0"/>
              <a:t>Tax levy limit calculation</a:t>
            </a:r>
          </a:p>
          <a:p>
            <a:r>
              <a:rPr lang="en-US" sz="3600" i="1" u="sng" dirty="0" smtClean="0"/>
              <a:t>Executive proposal </a:t>
            </a:r>
            <a:r>
              <a:rPr lang="en-US" sz="3600" dirty="0" smtClean="0"/>
              <a:t>of state aid</a:t>
            </a:r>
          </a:p>
          <a:p>
            <a:r>
              <a:rPr lang="en-US" sz="3600" dirty="0" smtClean="0"/>
              <a:t>Prior year trends/data for other revenues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934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2" y="0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REVENUES (</a:t>
            </a:r>
            <a:r>
              <a:rPr lang="en-US" i="1" dirty="0" smtClean="0"/>
              <a:t>updated 3.14.18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351603"/>
              </p:ext>
            </p:extLst>
          </p:nvPr>
        </p:nvGraphicFramePr>
        <p:xfrm>
          <a:off x="740478" y="948520"/>
          <a:ext cx="10711044" cy="4696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006">
                  <a:extLst>
                    <a:ext uri="{9D8B030D-6E8A-4147-A177-3AD203B41FA5}">
                      <a16:colId xmlns:a16="http://schemas.microsoft.com/office/drawing/2014/main" val="3103641"/>
                    </a:ext>
                  </a:extLst>
                </a:gridCol>
                <a:gridCol w="1997863">
                  <a:extLst>
                    <a:ext uri="{9D8B030D-6E8A-4147-A177-3AD203B41FA5}">
                      <a16:colId xmlns:a16="http://schemas.microsoft.com/office/drawing/2014/main" val="1703731525"/>
                    </a:ext>
                  </a:extLst>
                </a:gridCol>
                <a:gridCol w="2014696">
                  <a:extLst>
                    <a:ext uri="{9D8B030D-6E8A-4147-A177-3AD203B41FA5}">
                      <a16:colId xmlns:a16="http://schemas.microsoft.com/office/drawing/2014/main" val="2670089875"/>
                    </a:ext>
                  </a:extLst>
                </a:gridCol>
                <a:gridCol w="1785174">
                  <a:extLst>
                    <a:ext uri="{9D8B030D-6E8A-4147-A177-3AD203B41FA5}">
                      <a16:colId xmlns:a16="http://schemas.microsoft.com/office/drawing/2014/main" val="3080866784"/>
                    </a:ext>
                  </a:extLst>
                </a:gridCol>
                <a:gridCol w="1710305">
                  <a:extLst>
                    <a:ext uri="{9D8B030D-6E8A-4147-A177-3AD203B41FA5}">
                      <a16:colId xmlns:a16="http://schemas.microsoft.com/office/drawing/2014/main" val="1369180150"/>
                    </a:ext>
                  </a:extLst>
                </a:gridCol>
              </a:tblGrid>
              <a:tr h="1511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2017-2018 ORIGINAL  BUDGET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2018-2019              DRAFT        BUDGET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2967346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TAX LEVY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$3,939,554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4,060,911 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3.08%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121,357 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57117294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OTHER REVENUE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$836,851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677,471 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19.05%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($</a:t>
                      </a:r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159,380)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20284023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STATE AID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$14,349,184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$14,215,917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-0.93%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($133,267)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7383540"/>
                  </a:ext>
                </a:extLst>
              </a:tr>
              <a:tr h="58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APPROPRIATED RESERVES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$258,379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$70,000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-72.91%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($188,379)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43848000"/>
                  </a:ext>
                </a:extLst>
              </a:tr>
              <a:tr h="58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APPROPRIATED FUND BALANCE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$500,000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$500,000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87997393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 REVENUE BUDGET</a:t>
                      </a:r>
                    </a:p>
                  </a:txBody>
                  <a:tcPr marL="0" marR="0" marT="0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$19,883,968 </a:t>
                      </a:r>
                    </a:p>
                  </a:txBody>
                  <a:tcPr marL="0" marR="0" marT="0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2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19,524,299 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n-US" sz="1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1.81%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($</a:t>
                      </a:r>
                      <a:r>
                        <a:rPr lang="en-US" sz="1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359,669)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948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6490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rgbClr val="13294B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Face off M54"/>
        <a:ea typeface=""/>
        <a:cs typeface=""/>
      </a:majorFont>
      <a:minorFont>
        <a:latin typeface="Face off m54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1358</Words>
  <Application>Microsoft Office PowerPoint</Application>
  <PresentationFormat>Widescreen</PresentationFormat>
  <Paragraphs>384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MT</vt:lpstr>
      <vt:lpstr>Calibri</vt:lpstr>
      <vt:lpstr>Calibri Light</vt:lpstr>
      <vt:lpstr>Face off m54</vt:lpstr>
      <vt:lpstr>Franklin Gothic Heavy</vt:lpstr>
      <vt:lpstr>Franklin Gothic Medium</vt:lpstr>
      <vt:lpstr>1_Office Theme</vt:lpstr>
      <vt:lpstr>HARPURSVILLE CENTRAL SCHOOL</vt:lpstr>
      <vt:lpstr>Tonight’s topics</vt:lpstr>
      <vt:lpstr>Budget goals</vt:lpstr>
      <vt:lpstr>SUMMARY… (where we were on 2.14.18)</vt:lpstr>
      <vt:lpstr>Projected expenditures (2.14.18)</vt:lpstr>
      <vt:lpstr>Projected expenditures (updated 3.14.18)</vt:lpstr>
      <vt:lpstr>Projected expenditures (benefits…2.14.18))</vt:lpstr>
      <vt:lpstr>PROJECTED REVENUES</vt:lpstr>
      <vt:lpstr>PROJECTED REVENUES (updated 3.14.18)</vt:lpstr>
      <vt:lpstr>PROJECTED REVENUES (2.14.18) Tax Levy</vt:lpstr>
      <vt:lpstr>PROJECTED REVENUES (updated 3.14.18) Tax Levy</vt:lpstr>
      <vt:lpstr>PowerPoint Presentation</vt:lpstr>
      <vt:lpstr>PROJECTED REVENUES - “Other” Revenue (updated 3.14.18)</vt:lpstr>
      <vt:lpstr>PROJECTED REVENUES (no change) “State Aid”</vt:lpstr>
      <vt:lpstr>Aid ratios</vt:lpstr>
      <vt:lpstr>Potential expense reductions (these are NOT decisions - just quantifying possible changes!)</vt:lpstr>
      <vt:lpstr>SUMMARY… (assuming 3.14.18 changes reflected above and possible savings/staff changes)</vt:lpstr>
      <vt:lpstr>Next steps</vt:lpstr>
      <vt:lpstr>PowerPoint Presentation</vt:lpstr>
    </vt:vector>
  </TitlesOfParts>
  <Company>SCRIC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Rullo</dc:creator>
  <cp:lastModifiedBy>Tabby Rhodes</cp:lastModifiedBy>
  <cp:revision>49</cp:revision>
  <dcterms:created xsi:type="dcterms:W3CDTF">2018-02-09T14:59:40Z</dcterms:created>
  <dcterms:modified xsi:type="dcterms:W3CDTF">2018-03-16T15:22:39Z</dcterms:modified>
</cp:coreProperties>
</file>